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14"/>
  </p:notesMasterIdLst>
  <p:sldIdLst>
    <p:sldId id="256" r:id="rId2"/>
    <p:sldId id="308" r:id="rId3"/>
    <p:sldId id="309" r:id="rId4"/>
    <p:sldId id="310" r:id="rId5"/>
    <p:sldId id="311" r:id="rId6"/>
    <p:sldId id="312" r:id="rId7"/>
    <p:sldId id="313" r:id="rId8"/>
    <p:sldId id="314" r:id="rId9"/>
    <p:sldId id="315" r:id="rId10"/>
    <p:sldId id="316" r:id="rId11"/>
    <p:sldId id="317" r:id="rId12"/>
    <p:sldId id="31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47BD96A-A08B-431A-A097-96D418D2DAAB}">
          <p14:sldIdLst>
            <p14:sldId id="256"/>
            <p14:sldId id="308"/>
            <p14:sldId id="309"/>
            <p14:sldId id="310"/>
            <p14:sldId id="311"/>
            <p14:sldId id="312"/>
            <p14:sldId id="313"/>
            <p14:sldId id="314"/>
            <p14:sldId id="315"/>
            <p14:sldId id="316"/>
            <p14:sldId id="317"/>
            <p14:sldId id="31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0876" autoAdjust="0"/>
  </p:normalViewPr>
  <p:slideViewPr>
    <p:cSldViewPr>
      <p:cViewPr>
        <p:scale>
          <a:sx n="73" d="100"/>
          <a:sy n="73" d="100"/>
        </p:scale>
        <p:origin x="-1326" y="-138"/>
      </p:cViewPr>
      <p:guideLst>
        <p:guide orient="horz" pos="2160"/>
        <p:guide pos="2880"/>
      </p:guideLst>
    </p:cSldViewPr>
  </p:slideViewPr>
  <p:outlineViewPr>
    <p:cViewPr>
      <p:scale>
        <a:sx n="33" d="100"/>
        <a:sy n="33" d="100"/>
      </p:scale>
      <p:origin x="0" y="-644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547846-CCCE-4AEC-B010-E4C27DE033E7}" type="datetimeFigureOut">
              <a:rPr lang="en-US" smtClean="0"/>
              <a:pPr/>
              <a:t>12/19/2018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2DACA6-C9D5-4D1C-BB29-AD14546A6836}" type="slidenum">
              <a:rPr lang="en-US" smtClean="0"/>
              <a:pPr/>
              <a:t>‹#›</a:t>
            </a:fld>
            <a:endParaRPr lang="en-US" dirty="0"/>
          </a:p>
        </p:txBody>
      </p:sp>
    </p:spTree>
    <p:extLst>
      <p:ext uri="{BB962C8B-B14F-4D97-AF65-F5344CB8AC3E}">
        <p14:creationId xmlns:p14="http://schemas.microsoft.com/office/powerpoint/2010/main" val="3945454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t>Skalar</a:t>
            </a:r>
            <a:r>
              <a:rPr lang="en-US" sz="1200" dirty="0" smtClean="0"/>
              <a:t> was a young little girl who</a:t>
            </a:r>
            <a:r>
              <a:rPr lang="en-US" sz="1200" baseline="0" dirty="0" smtClean="0"/>
              <a:t> right from her childhood showcased signs of stardom. She was born to a poor family where the parents could not afford the basic essentials. </a:t>
            </a:r>
            <a:r>
              <a:rPr lang="en-US" sz="1200" dirty="0" smtClean="0"/>
              <a:t>The family could not afford the basic necessities as they were getting old. The state</a:t>
            </a:r>
            <a:r>
              <a:rPr lang="en-US" sz="1200" baseline="0" dirty="0" smtClean="0"/>
              <a:t> of their family kept </a:t>
            </a:r>
            <a:r>
              <a:rPr lang="en-US" sz="1200" baseline="0" dirty="0" err="1" smtClean="0"/>
              <a:t>Skalar</a:t>
            </a:r>
            <a:r>
              <a:rPr lang="en-US" sz="1200" baseline="0" dirty="0" smtClean="0"/>
              <a:t> thinking.</a:t>
            </a:r>
            <a:endParaRPr lang="en-US" sz="1200" dirty="0" smtClean="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2</a:t>
            </a:fld>
            <a:endParaRPr lang="en-US" dirty="0"/>
          </a:p>
        </p:txBody>
      </p:sp>
    </p:spTree>
    <p:extLst>
      <p:ext uri="{BB962C8B-B14F-4D97-AF65-F5344CB8AC3E}">
        <p14:creationId xmlns:p14="http://schemas.microsoft.com/office/powerpoint/2010/main" val="2237795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parents only hope was on </a:t>
            </a:r>
            <a:r>
              <a:rPr lang="en-US" sz="1200" kern="1200" dirty="0" err="1" smtClean="0">
                <a:solidFill>
                  <a:schemeClr val="tx1"/>
                </a:solidFill>
                <a:effectLst/>
                <a:latin typeface="+mn-lt"/>
                <a:ea typeface="+mn-ea"/>
                <a:cs typeface="+mn-cs"/>
              </a:rPr>
              <a:t>Skalar</a:t>
            </a:r>
            <a:r>
              <a:rPr lang="en-US" sz="1200" kern="1200" baseline="0" dirty="0" smtClean="0">
                <a:solidFill>
                  <a:schemeClr val="tx1"/>
                </a:solidFill>
                <a:effectLst/>
                <a:latin typeface="+mn-lt"/>
                <a:ea typeface="+mn-ea"/>
                <a:cs typeface="+mn-cs"/>
              </a:rPr>
              <a:t> who despite her young age, had dreams of changing the fortunes of her family. </a:t>
            </a:r>
            <a:r>
              <a:rPr lang="en-US" sz="1200" kern="1200" baseline="0" dirty="0" err="1" smtClean="0">
                <a:solidFill>
                  <a:schemeClr val="tx1"/>
                </a:solidFill>
                <a:effectLst/>
                <a:latin typeface="+mn-lt"/>
                <a:ea typeface="+mn-ea"/>
                <a:cs typeface="+mn-cs"/>
              </a:rPr>
              <a:t>Skalar</a:t>
            </a:r>
            <a:r>
              <a:rPr lang="en-US" sz="1200" kern="1200" baseline="0" dirty="0" smtClean="0">
                <a:solidFill>
                  <a:schemeClr val="tx1"/>
                </a:solidFill>
                <a:effectLst/>
                <a:latin typeface="+mn-lt"/>
                <a:ea typeface="+mn-ea"/>
                <a:cs typeface="+mn-cs"/>
              </a:rPr>
              <a:t> was a member of the drama club which allowed scalar to utilize and develop her talent. Despite being a good singer, </a:t>
            </a:r>
            <a:r>
              <a:rPr lang="en-US" sz="1200" kern="1200" baseline="0" dirty="0" err="1" smtClean="0">
                <a:solidFill>
                  <a:schemeClr val="tx1"/>
                </a:solidFill>
                <a:effectLst/>
                <a:latin typeface="+mn-lt"/>
                <a:ea typeface="+mn-ea"/>
                <a:cs typeface="+mn-cs"/>
              </a:rPr>
              <a:t>Skalar</a:t>
            </a:r>
            <a:r>
              <a:rPr lang="en-US" sz="1200" kern="1200" baseline="0" dirty="0" smtClean="0">
                <a:solidFill>
                  <a:schemeClr val="tx1"/>
                </a:solidFill>
                <a:effectLst/>
                <a:latin typeface="+mn-lt"/>
                <a:ea typeface="+mn-ea"/>
                <a:cs typeface="+mn-cs"/>
              </a:rPr>
              <a:t> could act in the drama club something that made her famous at an early 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3</a:t>
            </a:fld>
            <a:endParaRPr lang="en-US" dirty="0"/>
          </a:p>
        </p:txBody>
      </p:sp>
    </p:spTree>
    <p:extLst>
      <p:ext uri="{BB962C8B-B14F-4D97-AF65-F5344CB8AC3E}">
        <p14:creationId xmlns:p14="http://schemas.microsoft.com/office/powerpoint/2010/main" val="1197323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effectLst/>
                <a:latin typeface="+mn-lt"/>
                <a:ea typeface="+mn-ea"/>
                <a:cs typeface="+mn-cs"/>
              </a:rPr>
              <a:t>Skalar</a:t>
            </a:r>
            <a:r>
              <a:rPr lang="en-US" sz="1200" kern="1200" baseline="0" dirty="0" smtClean="0">
                <a:solidFill>
                  <a:schemeClr val="tx1"/>
                </a:solidFill>
                <a:effectLst/>
                <a:latin typeface="+mn-lt"/>
                <a:ea typeface="+mn-ea"/>
                <a:cs typeface="+mn-cs"/>
              </a:rPr>
              <a:t> had a thing of influencing a situation for her benefit. In most occasions, she was faced with situations where she depended on luck to succeed. At some point, she was at the helm of being eliminated but sought intervention through her abilities to be able to succeed. Despite defying the odds to succeeded, </a:t>
            </a:r>
            <a:r>
              <a:rPr lang="en-US" sz="1200" kern="1200" baseline="0" dirty="0" err="1" smtClean="0">
                <a:solidFill>
                  <a:schemeClr val="tx1"/>
                </a:solidFill>
                <a:effectLst/>
                <a:latin typeface="+mn-lt"/>
                <a:ea typeface="+mn-ea"/>
                <a:cs typeface="+mn-cs"/>
              </a:rPr>
              <a:t>Skalar</a:t>
            </a:r>
            <a:r>
              <a:rPr lang="en-US" sz="1200" kern="1200" baseline="0" dirty="0" smtClean="0">
                <a:solidFill>
                  <a:schemeClr val="tx1"/>
                </a:solidFill>
                <a:effectLst/>
                <a:latin typeface="+mn-lt"/>
                <a:ea typeface="+mn-ea"/>
                <a:cs typeface="+mn-cs"/>
              </a:rPr>
              <a:t> felt that she had some sought of control that helped her influence the future.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4</a:t>
            </a:fld>
            <a:endParaRPr lang="en-US" dirty="0"/>
          </a:p>
        </p:txBody>
      </p:sp>
    </p:spTree>
    <p:extLst>
      <p:ext uri="{BB962C8B-B14F-4D97-AF65-F5344CB8AC3E}">
        <p14:creationId xmlns:p14="http://schemas.microsoft.com/office/powerpoint/2010/main" val="2657846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effectLst/>
                <a:latin typeface="+mn-lt"/>
                <a:ea typeface="+mn-ea"/>
                <a:cs typeface="+mn-cs"/>
              </a:rPr>
              <a:t>Skaler</a:t>
            </a:r>
            <a:r>
              <a:rPr lang="en-US" sz="1200" kern="1200" dirty="0" smtClean="0">
                <a:solidFill>
                  <a:schemeClr val="tx1"/>
                </a:solidFill>
                <a:effectLst/>
                <a:latin typeface="+mn-lt"/>
                <a:ea typeface="+mn-ea"/>
                <a:cs typeface="+mn-cs"/>
              </a:rPr>
              <a:t> influenced a lot of things including her school’s success in the drama</a:t>
            </a:r>
            <a:r>
              <a:rPr lang="en-US" sz="1200" kern="1200" baseline="0" dirty="0" smtClean="0">
                <a:solidFill>
                  <a:schemeClr val="tx1"/>
                </a:solidFill>
                <a:effectLst/>
                <a:latin typeface="+mn-lt"/>
                <a:ea typeface="+mn-ea"/>
                <a:cs typeface="+mn-cs"/>
              </a:rPr>
              <a:t> competition. As these things happened in her favor, she developed a deep conviction of having some sort of powers in which she could use to influence things to go her way. The turning point of it is when she succeeded in helping the </a:t>
            </a:r>
            <a:r>
              <a:rPr lang="en-US" sz="1200" kern="1200" baseline="0" dirty="0" err="1" smtClean="0">
                <a:solidFill>
                  <a:schemeClr val="tx1"/>
                </a:solidFill>
                <a:effectLst/>
                <a:latin typeface="+mn-lt"/>
                <a:ea typeface="+mn-ea"/>
                <a:cs typeface="+mn-cs"/>
              </a:rPr>
              <a:t>fmily</a:t>
            </a:r>
            <a:r>
              <a:rPr lang="en-US" sz="1200" kern="1200" baseline="0" dirty="0" smtClean="0">
                <a:solidFill>
                  <a:schemeClr val="tx1"/>
                </a:solidFill>
                <a:effectLst/>
                <a:latin typeface="+mn-lt"/>
                <a:ea typeface="+mn-ea"/>
                <a:cs typeface="+mn-cs"/>
              </a:rPr>
              <a:t> from being evicted.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5</a:t>
            </a:fld>
            <a:endParaRPr lang="en-US" dirty="0"/>
          </a:p>
        </p:txBody>
      </p:sp>
    </p:spTree>
    <p:extLst>
      <p:ext uri="{BB962C8B-B14F-4D97-AF65-F5344CB8AC3E}">
        <p14:creationId xmlns:p14="http://schemas.microsoft.com/office/powerpoint/2010/main" val="357117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incidence when she turned</a:t>
            </a:r>
            <a:r>
              <a:rPr lang="en-US" sz="1200" kern="1200" baseline="0" dirty="0" smtClean="0">
                <a:solidFill>
                  <a:schemeClr val="tx1"/>
                </a:solidFill>
                <a:effectLst/>
                <a:latin typeface="+mn-lt"/>
                <a:ea typeface="+mn-ea"/>
                <a:cs typeface="+mn-cs"/>
              </a:rPr>
              <a:t> the fortunes in favor of the parents showed that she had a role in helping a parents avoid an embarrassing eviction incidence. Despite her stellar performance and growth in the drama club, her neighbors could not stop being envious. During periods when she was pressed, </a:t>
            </a:r>
            <a:r>
              <a:rPr lang="en-US" sz="1200" kern="1200" baseline="0" dirty="0" err="1" smtClean="0">
                <a:solidFill>
                  <a:schemeClr val="tx1"/>
                </a:solidFill>
                <a:effectLst/>
                <a:latin typeface="+mn-lt"/>
                <a:ea typeface="+mn-ea"/>
                <a:cs typeface="+mn-cs"/>
              </a:rPr>
              <a:t>Skaler</a:t>
            </a:r>
            <a:r>
              <a:rPr lang="en-US" sz="1200" kern="1200" baseline="0" dirty="0" smtClean="0">
                <a:solidFill>
                  <a:schemeClr val="tx1"/>
                </a:solidFill>
                <a:effectLst/>
                <a:latin typeface="+mn-lt"/>
                <a:ea typeface="+mn-ea"/>
                <a:cs typeface="+mn-cs"/>
              </a:rPr>
              <a:t> could go to a secret place in some sought of meditation to seek divine intervention.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6</a:t>
            </a:fld>
            <a:endParaRPr lang="en-US" dirty="0"/>
          </a:p>
        </p:txBody>
      </p:sp>
    </p:spTree>
    <p:extLst>
      <p:ext uri="{BB962C8B-B14F-4D97-AF65-F5344CB8AC3E}">
        <p14:creationId xmlns:p14="http://schemas.microsoft.com/office/powerpoint/2010/main" val="28997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family managed to settle their bills after the father received</a:t>
            </a:r>
            <a:r>
              <a:rPr lang="en-US" sz="1200" kern="1200" baseline="0" dirty="0" smtClean="0">
                <a:solidFill>
                  <a:schemeClr val="tx1"/>
                </a:solidFill>
                <a:effectLst/>
                <a:latin typeface="+mn-lt"/>
                <a:ea typeface="+mn-ea"/>
                <a:cs typeface="+mn-cs"/>
              </a:rPr>
              <a:t> his pension from the municipal council. </a:t>
            </a:r>
            <a:r>
              <a:rPr lang="en-US" sz="1200" kern="1200" baseline="0" dirty="0" err="1" smtClean="0">
                <a:solidFill>
                  <a:schemeClr val="tx1"/>
                </a:solidFill>
                <a:effectLst/>
                <a:latin typeface="+mn-lt"/>
                <a:ea typeface="+mn-ea"/>
                <a:cs typeface="+mn-cs"/>
              </a:rPr>
              <a:t>Skaler</a:t>
            </a:r>
            <a:r>
              <a:rPr lang="en-US" sz="1200" kern="1200" baseline="0" dirty="0" smtClean="0">
                <a:solidFill>
                  <a:schemeClr val="tx1"/>
                </a:solidFill>
                <a:effectLst/>
                <a:latin typeface="+mn-lt"/>
                <a:ea typeface="+mn-ea"/>
                <a:cs typeface="+mn-cs"/>
              </a:rPr>
              <a:t> had wished that something could happen that could help the family avoid eviction. When her wish was granted, </a:t>
            </a:r>
            <a:r>
              <a:rPr lang="en-US" sz="1200" kern="1200" baseline="0" dirty="0" err="1" smtClean="0">
                <a:solidFill>
                  <a:schemeClr val="tx1"/>
                </a:solidFill>
                <a:effectLst/>
                <a:latin typeface="+mn-lt"/>
                <a:ea typeface="+mn-ea"/>
                <a:cs typeface="+mn-cs"/>
              </a:rPr>
              <a:t>Skaler</a:t>
            </a:r>
            <a:r>
              <a:rPr lang="en-US" sz="1200" kern="1200" baseline="0" dirty="0" smtClean="0">
                <a:solidFill>
                  <a:schemeClr val="tx1"/>
                </a:solidFill>
                <a:effectLst/>
                <a:latin typeface="+mn-lt"/>
                <a:ea typeface="+mn-ea"/>
                <a:cs typeface="+mn-cs"/>
              </a:rPr>
              <a:t> felt that she could actually change things including the desire to change the fortunes of her family.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7</a:t>
            </a:fld>
            <a:endParaRPr lang="en-US" dirty="0"/>
          </a:p>
        </p:txBody>
      </p:sp>
    </p:spTree>
    <p:extLst>
      <p:ext uri="{BB962C8B-B14F-4D97-AF65-F5344CB8AC3E}">
        <p14:creationId xmlns:p14="http://schemas.microsoft.com/office/powerpoint/2010/main" val="2847319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other test of the superhero nature of </a:t>
            </a:r>
            <a:r>
              <a:rPr lang="en-US" sz="1200" kern="1200" baseline="0" dirty="0" err="1" smtClean="0">
                <a:solidFill>
                  <a:schemeClr val="tx1"/>
                </a:solidFill>
                <a:effectLst/>
                <a:latin typeface="+mn-lt"/>
                <a:ea typeface="+mn-ea"/>
                <a:cs typeface="+mn-cs"/>
              </a:rPr>
              <a:t>Skaler</a:t>
            </a:r>
            <a:r>
              <a:rPr lang="en-US" sz="1200" kern="1200" baseline="0" dirty="0" smtClean="0">
                <a:solidFill>
                  <a:schemeClr val="tx1"/>
                </a:solidFill>
                <a:effectLst/>
                <a:latin typeface="+mn-lt"/>
                <a:ea typeface="+mn-ea"/>
                <a:cs typeface="+mn-cs"/>
              </a:rPr>
              <a:t> occurred when she helped her school win the national singing competition. Before the final, </a:t>
            </a:r>
            <a:r>
              <a:rPr lang="en-US" sz="1200" kern="1200" baseline="0" dirty="0" err="1" smtClean="0">
                <a:solidFill>
                  <a:schemeClr val="tx1"/>
                </a:solidFill>
                <a:effectLst/>
                <a:latin typeface="+mn-lt"/>
                <a:ea typeface="+mn-ea"/>
                <a:cs typeface="+mn-cs"/>
              </a:rPr>
              <a:t>Skaler</a:t>
            </a:r>
            <a:r>
              <a:rPr lang="en-US" sz="1200" kern="1200" baseline="0" dirty="0" smtClean="0">
                <a:solidFill>
                  <a:schemeClr val="tx1"/>
                </a:solidFill>
                <a:effectLst/>
                <a:latin typeface="+mn-lt"/>
                <a:ea typeface="+mn-ea"/>
                <a:cs typeface="+mn-cs"/>
              </a:rPr>
              <a:t> hoped that she could put on a performance that could make her the winner. On the material day, her performance was exemplary as a result of great voice that wowed the entire crowd. Despite the victory, many people felt jealous for her success.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8</a:t>
            </a:fld>
            <a:endParaRPr lang="en-US" dirty="0"/>
          </a:p>
        </p:txBody>
      </p:sp>
    </p:spTree>
    <p:extLst>
      <p:ext uri="{BB962C8B-B14F-4D97-AF65-F5344CB8AC3E}">
        <p14:creationId xmlns:p14="http://schemas.microsoft.com/office/powerpoint/2010/main" val="1355705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astonishing performance on the day of the competition should be credited for her abilities. It is her ability to influence events that </a:t>
            </a:r>
            <a:r>
              <a:rPr lang="en-US" sz="1200" kern="1200" dirty="0" err="1" smtClean="0">
                <a:solidFill>
                  <a:schemeClr val="tx1"/>
                </a:solidFill>
                <a:effectLst/>
                <a:latin typeface="+mn-lt"/>
                <a:ea typeface="+mn-ea"/>
                <a:cs typeface="+mn-cs"/>
              </a:rPr>
              <a:t>Skaler</a:t>
            </a:r>
            <a:r>
              <a:rPr lang="en-US" sz="1200" kern="1200" dirty="0" smtClean="0">
                <a:solidFill>
                  <a:schemeClr val="tx1"/>
                </a:solidFill>
                <a:effectLst/>
                <a:latin typeface="+mn-lt"/>
                <a:ea typeface="+mn-ea"/>
                <a:cs typeface="+mn-cs"/>
              </a:rPr>
              <a:t> was able to emerge victorious. The victory made her famous something that attracted more fans for her. It was this unique victory that </a:t>
            </a:r>
            <a:r>
              <a:rPr lang="en-US" sz="1200" kern="1200" dirty="0" err="1" smtClean="0">
                <a:solidFill>
                  <a:schemeClr val="tx1"/>
                </a:solidFill>
                <a:effectLst/>
                <a:latin typeface="+mn-lt"/>
                <a:ea typeface="+mn-ea"/>
                <a:cs typeface="+mn-cs"/>
              </a:rPr>
              <a:t>Skaler</a:t>
            </a:r>
            <a:r>
              <a:rPr lang="en-US" sz="1200" kern="1200" dirty="0" smtClean="0">
                <a:solidFill>
                  <a:schemeClr val="tx1"/>
                </a:solidFill>
                <a:effectLst/>
                <a:latin typeface="+mn-lt"/>
                <a:ea typeface="+mn-ea"/>
                <a:cs typeface="+mn-cs"/>
              </a:rPr>
              <a:t> was </a:t>
            </a:r>
            <a:r>
              <a:rPr lang="en-US" sz="1200" kern="1200" dirty="0" err="1" smtClean="0">
                <a:solidFill>
                  <a:schemeClr val="tx1"/>
                </a:solidFill>
                <a:effectLst/>
                <a:latin typeface="+mn-lt"/>
                <a:ea typeface="+mn-ea"/>
                <a:cs typeface="+mn-cs"/>
              </a:rPr>
              <a:t>considerd</a:t>
            </a:r>
            <a:r>
              <a:rPr lang="en-US" sz="1200" kern="1200" dirty="0" smtClean="0">
                <a:solidFill>
                  <a:schemeClr val="tx1"/>
                </a:solidFill>
                <a:effectLst/>
                <a:latin typeface="+mn-lt"/>
                <a:ea typeface="+mn-ea"/>
                <a:cs typeface="+mn-cs"/>
              </a:rPr>
              <a:t> a superhero as she did extraordinary</a:t>
            </a:r>
            <a:r>
              <a:rPr lang="en-US" sz="1200" kern="1200" baseline="0" dirty="0" smtClean="0">
                <a:solidFill>
                  <a:schemeClr val="tx1"/>
                </a:solidFill>
                <a:effectLst/>
                <a:latin typeface="+mn-lt"/>
                <a:ea typeface="+mn-ea"/>
                <a:cs typeface="+mn-cs"/>
              </a:rPr>
              <a:t> things at her young 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9</a:t>
            </a:fld>
            <a:endParaRPr lang="en-US" dirty="0"/>
          </a:p>
        </p:txBody>
      </p:sp>
    </p:spTree>
    <p:extLst>
      <p:ext uri="{BB962C8B-B14F-4D97-AF65-F5344CB8AC3E}">
        <p14:creationId xmlns:p14="http://schemas.microsoft.com/office/powerpoint/2010/main" val="125130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The voice of the presentation was heavenly. She showed</a:t>
            </a:r>
            <a:r>
              <a:rPr lang="en-US" sz="1200" kern="1200" baseline="0" dirty="0" smtClean="0">
                <a:solidFill>
                  <a:schemeClr val="tx1"/>
                </a:solidFill>
                <a:effectLst/>
                <a:latin typeface="+mn-lt"/>
                <a:ea typeface="+mn-ea"/>
                <a:cs typeface="+mn-cs"/>
              </a:rPr>
              <a:t> prowess at the highest stage writing history and defying the odds. Despite coming from a poor background, </a:t>
            </a:r>
            <a:r>
              <a:rPr lang="en-US" sz="1200" kern="1200" baseline="0" dirty="0" err="1" smtClean="0">
                <a:solidFill>
                  <a:schemeClr val="tx1"/>
                </a:solidFill>
                <a:effectLst/>
                <a:latin typeface="+mn-lt"/>
                <a:ea typeface="+mn-ea"/>
                <a:cs typeface="+mn-cs"/>
              </a:rPr>
              <a:t>Skaler</a:t>
            </a:r>
            <a:r>
              <a:rPr lang="en-US" sz="1200" kern="1200" baseline="0" dirty="0" smtClean="0">
                <a:solidFill>
                  <a:schemeClr val="tx1"/>
                </a:solidFill>
                <a:effectLst/>
                <a:latin typeface="+mn-lt"/>
                <a:ea typeface="+mn-ea"/>
                <a:cs typeface="+mn-cs"/>
              </a:rPr>
              <a:t> had broken barriers that made her family known and eased the pressure for her parents in meeting their daily needs. What followed was a life full of success that changed her family’s fortunes.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10</a:t>
            </a:fld>
            <a:endParaRPr lang="en-US" dirty="0"/>
          </a:p>
        </p:txBody>
      </p:sp>
    </p:spTree>
    <p:extLst>
      <p:ext uri="{BB962C8B-B14F-4D97-AF65-F5344CB8AC3E}">
        <p14:creationId xmlns:p14="http://schemas.microsoft.com/office/powerpoint/2010/main" val="3861355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smtClean="0">
                <a:solidFill>
                  <a:schemeClr val="tx1"/>
                </a:solidFill>
                <a:effectLst/>
                <a:latin typeface="+mn-lt"/>
                <a:ea typeface="+mn-ea"/>
                <a:cs typeface="+mn-cs"/>
              </a:rPr>
              <a:t>Skaler</a:t>
            </a:r>
            <a:r>
              <a:rPr lang="en-US" sz="1200" kern="1200" dirty="0" smtClean="0">
                <a:solidFill>
                  <a:schemeClr val="tx1"/>
                </a:solidFill>
                <a:effectLst/>
                <a:latin typeface="+mn-lt"/>
                <a:ea typeface="+mn-ea"/>
                <a:cs typeface="+mn-cs"/>
              </a:rPr>
              <a:t> was a superhero who used her talent and abilities to fight her enemies and gain fame. It is through fame and her talent that she managed to change the destiny of her family. Even though she was hated and loved in equal measure, </a:t>
            </a:r>
            <a:r>
              <a:rPr lang="en-US" sz="1200" kern="1200" dirty="0" err="1" smtClean="0">
                <a:solidFill>
                  <a:schemeClr val="tx1"/>
                </a:solidFill>
                <a:effectLst/>
                <a:latin typeface="+mn-lt"/>
                <a:ea typeface="+mn-ea"/>
                <a:cs typeface="+mn-cs"/>
              </a:rPr>
              <a:t>Skaler</a:t>
            </a:r>
            <a:r>
              <a:rPr lang="en-US" sz="1200" kern="1200" dirty="0" smtClean="0">
                <a:solidFill>
                  <a:schemeClr val="tx1"/>
                </a:solidFill>
                <a:effectLst/>
                <a:latin typeface="+mn-lt"/>
                <a:ea typeface="+mn-ea"/>
                <a:cs typeface="+mn-cs"/>
              </a:rPr>
              <a:t> kept</a:t>
            </a:r>
            <a:r>
              <a:rPr lang="en-US" sz="1200" kern="1200" baseline="0" dirty="0" smtClean="0">
                <a:solidFill>
                  <a:schemeClr val="tx1"/>
                </a:solidFill>
                <a:effectLst/>
                <a:latin typeface="+mn-lt"/>
                <a:ea typeface="+mn-ea"/>
                <a:cs typeface="+mn-cs"/>
              </a:rPr>
              <a:t> on winning something that made her a little superhero.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11</a:t>
            </a:fld>
            <a:endParaRPr lang="en-US" dirty="0"/>
          </a:p>
        </p:txBody>
      </p:sp>
    </p:spTree>
    <p:extLst>
      <p:ext uri="{BB962C8B-B14F-4D97-AF65-F5344CB8AC3E}">
        <p14:creationId xmlns:p14="http://schemas.microsoft.com/office/powerpoint/2010/main" val="3979632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12DACA6-C9D5-4D1C-BB29-AD14546A6836}" type="slidenum">
              <a:rPr lang="en-US" smtClean="0"/>
              <a:pPr/>
              <a:t>12</a:t>
            </a:fld>
            <a:endParaRPr lang="en-US" dirty="0"/>
          </a:p>
        </p:txBody>
      </p:sp>
    </p:spTree>
    <p:extLst>
      <p:ext uri="{BB962C8B-B14F-4D97-AF65-F5344CB8AC3E}">
        <p14:creationId xmlns:p14="http://schemas.microsoft.com/office/powerpoint/2010/main" val="1029879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12/19/2018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762000"/>
            <a:ext cx="8534400" cy="2466536"/>
          </a:xfrm>
        </p:spPr>
        <p:txBody>
          <a:bodyPr>
            <a:normAutofit/>
          </a:bodyPr>
          <a:lstStyle/>
          <a:p>
            <a:pPr algn="ctr"/>
            <a:r>
              <a:rPr lang="en-US" sz="6000" dirty="0">
                <a:effectLst/>
                <a:latin typeface="Calibri" panose="020F0502020204030204" pitchFamily="34" charset="0"/>
                <a:ea typeface="Calibri" panose="020F0502020204030204" pitchFamily="34" charset="0"/>
                <a:cs typeface="Times New Roman" panose="02020603050405020304" pitchFamily="18" charset="0"/>
              </a:rPr>
              <a:t> </a:t>
            </a:r>
            <a:r>
              <a:rPr lang="en-US" sz="6000" dirty="0" smtClean="0">
                <a:effectLst/>
                <a:latin typeface="Calibri" panose="020F0502020204030204" pitchFamily="34" charset="0"/>
                <a:ea typeface="Calibri" panose="020F0502020204030204" pitchFamily="34" charset="0"/>
                <a:cs typeface="Times New Roman" panose="02020603050405020304" pitchFamily="18" charset="0"/>
              </a:rPr>
              <a:t>Mystic River</a:t>
            </a:r>
            <a:endParaRPr lang="en-US" dirty="0">
              <a:effectLst/>
            </a:endParaRPr>
          </a:p>
        </p:txBody>
      </p:sp>
      <p:sp>
        <p:nvSpPr>
          <p:cNvPr id="3" name="Subtitle 2"/>
          <p:cNvSpPr>
            <a:spLocks noGrp="1"/>
          </p:cNvSpPr>
          <p:nvPr>
            <p:ph type="subTitle" idx="1"/>
          </p:nvPr>
        </p:nvSpPr>
        <p:spPr/>
        <p:txBody>
          <a:bodyPr>
            <a:normAutofit lnSpcReduction="10000"/>
          </a:bodyPr>
          <a:lstStyle/>
          <a:p>
            <a:pPr algn="ctr">
              <a:lnSpc>
                <a:spcPct val="200000"/>
              </a:lnSpc>
            </a:pPr>
            <a:r>
              <a:rPr lang="en-US" b="1" dirty="0" smtClean="0">
                <a:latin typeface="Times New Roman" pitchFamily="18" charset="0"/>
                <a:cs typeface="Times New Roman" pitchFamily="18" charset="0"/>
              </a:rPr>
              <a:t>Name</a:t>
            </a:r>
            <a:endParaRPr lang="en-US" b="1" dirty="0">
              <a:latin typeface="Times New Roman" pitchFamily="18" charset="0"/>
              <a:cs typeface="Times New Roman" pitchFamily="18" charset="0"/>
            </a:endParaRPr>
          </a:p>
          <a:p>
            <a:pPr algn="ctr">
              <a:lnSpc>
                <a:spcPct val="200000"/>
              </a:lnSpc>
            </a:pPr>
            <a:r>
              <a:rPr lang="en-US" b="1" dirty="0" smtClean="0">
                <a:latin typeface="Times New Roman" pitchFamily="18" charset="0"/>
                <a:cs typeface="Times New Roman" pitchFamily="18" charset="0"/>
              </a:rPr>
              <a:t>Institutional Affiliation</a:t>
            </a:r>
            <a:endParaRPr lang="en-US" b="1" dirty="0">
              <a:latin typeface="Times New Roman" pitchFamily="18" charset="0"/>
              <a:cs typeface="Times New Roman" pitchFamily="18" charset="0"/>
            </a:endParaRPr>
          </a:p>
          <a:p>
            <a:pPr algn="ctr">
              <a:lnSpc>
                <a:spcPct val="200000"/>
              </a:lnSpc>
            </a:pPr>
            <a:endParaRPr lang="en-US"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smtClean="0">
                <a:solidFill>
                  <a:schemeClr val="tx1"/>
                </a:solidFill>
                <a:latin typeface="Times New Roman" pitchFamily="18" charset="0"/>
                <a:cs typeface="Times New Roman" pitchFamily="18" charset="0"/>
              </a:rPr>
              <a:t>Introduction</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err="1" smtClean="0"/>
              <a:t>Skalar</a:t>
            </a:r>
            <a:r>
              <a:rPr lang="en-US" sz="2300" dirty="0" smtClean="0"/>
              <a:t> was a young pretty girl who lived in a small village with her parents.</a:t>
            </a:r>
          </a:p>
          <a:p>
            <a:pPr>
              <a:lnSpc>
                <a:spcPct val="200000"/>
              </a:lnSpc>
            </a:pPr>
            <a:endParaRPr lang="en-US" sz="2300" dirty="0" smtClean="0"/>
          </a:p>
          <a:p>
            <a:pPr>
              <a:lnSpc>
                <a:spcPct val="200000"/>
              </a:lnSpc>
            </a:pPr>
            <a:endParaRPr lang="en-US" sz="2300" dirty="0"/>
          </a:p>
          <a:p>
            <a:pPr>
              <a:lnSpc>
                <a:spcPct val="200000"/>
              </a:lnSpc>
            </a:pPr>
            <a:r>
              <a:rPr lang="en-US" sz="2300" dirty="0" smtClean="0"/>
              <a:t>Ever since she was born, the family had been faced with numerous tragedies including the death of two sons </a:t>
            </a:r>
            <a:r>
              <a:rPr lang="en-US" sz="2000" dirty="0"/>
              <a:t>(</a:t>
            </a:r>
            <a:r>
              <a:rPr lang="en-US" sz="2000" dirty="0" err="1"/>
              <a:t>Arnaudo</a:t>
            </a:r>
            <a:r>
              <a:rPr lang="en-US" sz="2000" dirty="0"/>
              <a:t> </a:t>
            </a:r>
            <a:r>
              <a:rPr lang="en-US" sz="2000" dirty="0" err="1"/>
              <a:t>n.p</a:t>
            </a:r>
            <a:r>
              <a:rPr lang="en-US" sz="2000" dirty="0"/>
              <a:t>)</a:t>
            </a:r>
            <a:endParaRPr lang="en-US" sz="2300" dirty="0" smtClean="0"/>
          </a:p>
          <a:p>
            <a:pPr>
              <a:lnSpc>
                <a:spcPct val="200000"/>
              </a:lnSpc>
            </a:pPr>
            <a:r>
              <a:rPr lang="en-US" sz="2300" dirty="0" smtClean="0"/>
              <a:t>Her family had used all the resources and were on the verge of being ridden with poverty.</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Image result for a superhero young gal"/>
          <p:cNvPicPr/>
          <p:nvPr/>
        </p:nvPicPr>
        <p:blipFill rotWithShape="1">
          <a:blip r:embed="rId3" cstate="print">
            <a:extLst>
              <a:ext uri="{28A0092B-C50C-407E-A947-70E740481C1C}">
                <a14:useLocalDpi xmlns:a14="http://schemas.microsoft.com/office/drawing/2010/main" val="0"/>
              </a:ext>
            </a:extLst>
          </a:blip>
          <a:srcRect/>
          <a:stretch/>
        </p:blipFill>
        <p:spPr bwMode="auto">
          <a:xfrm>
            <a:off x="3352800" y="1481945"/>
            <a:ext cx="2667000" cy="26042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64174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smtClean="0">
                <a:solidFill>
                  <a:schemeClr val="tx1"/>
                </a:solidFill>
                <a:latin typeface="Times New Roman" pitchFamily="18" charset="0"/>
                <a:cs typeface="Times New Roman" pitchFamily="18" charset="0"/>
              </a:rPr>
              <a:t>Superhero</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smtClean="0"/>
              <a:t>Their only hope was on their daughter, who despite young was bright and way ahead of her peers.</a:t>
            </a:r>
          </a:p>
          <a:p>
            <a:pPr>
              <a:lnSpc>
                <a:spcPct val="200000"/>
              </a:lnSpc>
            </a:pPr>
            <a:r>
              <a:rPr lang="en-US" sz="2300" dirty="0" err="1" smtClean="0"/>
              <a:t>Skalar</a:t>
            </a:r>
            <a:r>
              <a:rPr lang="en-US" sz="2300" dirty="0" smtClean="0"/>
              <a:t> was quite critical of her family but as a young girl, she swore to change their fortunes someday </a:t>
            </a:r>
            <a:r>
              <a:rPr lang="en-US" sz="2300" dirty="0"/>
              <a:t>(Gilmore </a:t>
            </a:r>
            <a:r>
              <a:rPr lang="en-US" sz="2300" dirty="0" err="1"/>
              <a:t>n.p</a:t>
            </a:r>
            <a:r>
              <a:rPr lang="en-US" sz="2300" dirty="0"/>
              <a:t>).</a:t>
            </a:r>
            <a:endParaRPr lang="en-US" sz="2300" dirty="0" smtClean="0"/>
          </a:p>
          <a:p>
            <a:pPr>
              <a:lnSpc>
                <a:spcPct val="200000"/>
              </a:lnSpc>
            </a:pPr>
            <a:r>
              <a:rPr lang="en-US" sz="2300" dirty="0" err="1"/>
              <a:t>Skalar</a:t>
            </a:r>
            <a:r>
              <a:rPr lang="en-US" sz="2300" dirty="0"/>
              <a:t> attended a local school in her </a:t>
            </a:r>
            <a:r>
              <a:rPr lang="en-US" sz="2300" dirty="0" smtClean="0"/>
              <a:t>village.</a:t>
            </a:r>
          </a:p>
          <a:p>
            <a:pPr>
              <a:lnSpc>
                <a:spcPct val="200000"/>
              </a:lnSpc>
            </a:pPr>
            <a:r>
              <a:rPr lang="en-US" sz="2300" dirty="0"/>
              <a:t>H</a:t>
            </a:r>
            <a:r>
              <a:rPr lang="en-US" sz="2300" dirty="0" smtClean="0"/>
              <a:t>er </a:t>
            </a:r>
            <a:r>
              <a:rPr lang="en-US" sz="2300" dirty="0"/>
              <a:t>teachers lauded her exemplary talent in singing.</a:t>
            </a:r>
          </a:p>
          <a:p>
            <a:pPr>
              <a:lnSpc>
                <a:spcPct val="200000"/>
              </a:lnSpc>
            </a:pPr>
            <a:r>
              <a:rPr lang="en-US" sz="2300" dirty="0"/>
              <a:t>She was a member of the school drama </a:t>
            </a:r>
            <a:r>
              <a:rPr lang="en-US" sz="2300" dirty="0" smtClean="0"/>
              <a:t>club</a:t>
            </a:r>
            <a:r>
              <a:rPr lang="en-US" sz="2300" dirty="0"/>
              <a:t>.</a:t>
            </a:r>
          </a:p>
          <a:p>
            <a:pPr>
              <a:lnSpc>
                <a:spcPct val="200000"/>
              </a:lnSpc>
            </a:pPr>
            <a:endParaRPr lang="en-US" sz="2300" dirty="0" smtClean="0"/>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Image result for a superhero young gal"/>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505200"/>
            <a:ext cx="3013364" cy="3343275"/>
          </a:xfrm>
          <a:prstGeom prst="rect">
            <a:avLst/>
          </a:prstGeom>
          <a:noFill/>
          <a:ln>
            <a:noFill/>
          </a:ln>
        </p:spPr>
      </p:pic>
    </p:spTree>
    <p:extLst>
      <p:ext uri="{BB962C8B-B14F-4D97-AF65-F5344CB8AC3E}">
        <p14:creationId xmlns:p14="http://schemas.microsoft.com/office/powerpoint/2010/main" val="2840790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smtClean="0">
                <a:solidFill>
                  <a:schemeClr val="tx1"/>
                </a:solidFill>
                <a:latin typeface="Times New Roman" pitchFamily="18" charset="0"/>
                <a:cs typeface="Times New Roman" pitchFamily="18" charset="0"/>
              </a:rPr>
              <a:t>Superhero Cont.</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smtClean="0"/>
              <a:t>Despite being a great singer, </a:t>
            </a:r>
            <a:r>
              <a:rPr lang="en-US" sz="2300" dirty="0" err="1" smtClean="0"/>
              <a:t>Skalar</a:t>
            </a:r>
            <a:r>
              <a:rPr lang="en-US" sz="2300" dirty="0" smtClean="0"/>
              <a:t> was blessed with the ability to influence the future.</a:t>
            </a:r>
          </a:p>
          <a:p>
            <a:pPr>
              <a:lnSpc>
                <a:spcPct val="200000"/>
              </a:lnSpc>
            </a:pPr>
            <a:r>
              <a:rPr lang="en-US" sz="2300" dirty="0" smtClean="0"/>
              <a:t>She became aware of this ability when she was on the </a:t>
            </a:r>
            <a:r>
              <a:rPr lang="en-US" sz="2300" dirty="0" err="1" smtClean="0"/>
              <a:t>vrge</a:t>
            </a:r>
            <a:r>
              <a:rPr lang="en-US" sz="2300" dirty="0" smtClean="0"/>
              <a:t> of being eliminated from the school drama club </a:t>
            </a:r>
            <a:r>
              <a:rPr lang="en-US" sz="2000" dirty="0"/>
              <a:t>(</a:t>
            </a:r>
            <a:r>
              <a:rPr lang="en-US" sz="2000" dirty="0" err="1"/>
              <a:t>Arnaudo</a:t>
            </a:r>
            <a:r>
              <a:rPr lang="en-US" sz="2000" dirty="0"/>
              <a:t> </a:t>
            </a:r>
            <a:r>
              <a:rPr lang="en-US" sz="2000" dirty="0" err="1"/>
              <a:t>n.p</a:t>
            </a:r>
            <a:r>
              <a:rPr lang="en-US" sz="2000" dirty="0"/>
              <a:t>)</a:t>
            </a:r>
            <a:endParaRPr lang="en-US" sz="2300" dirty="0" smtClean="0"/>
          </a:p>
          <a:p>
            <a:pPr>
              <a:lnSpc>
                <a:spcPct val="200000"/>
              </a:lnSpc>
            </a:pPr>
            <a:r>
              <a:rPr lang="en-US" sz="2300" dirty="0" smtClean="0"/>
              <a:t>In one of the auditions, </a:t>
            </a:r>
            <a:r>
              <a:rPr lang="en-US" sz="2300" dirty="0" err="1" smtClean="0"/>
              <a:t>Skalar</a:t>
            </a:r>
            <a:r>
              <a:rPr lang="en-US" sz="2300" dirty="0" smtClean="0"/>
              <a:t> wished that her remaining opponent could be eliminated from the auditions.</a:t>
            </a:r>
          </a:p>
          <a:p>
            <a:pPr>
              <a:lnSpc>
                <a:spcPct val="200000"/>
              </a:lnSpc>
            </a:pPr>
            <a:r>
              <a:rPr lang="en-US" sz="2300" dirty="0" smtClean="0"/>
              <a:t>Her wish was granted when she was selected to represent the school.</a:t>
            </a:r>
          </a:p>
          <a:p>
            <a:pPr>
              <a:lnSpc>
                <a:spcPct val="200000"/>
              </a:lnSpc>
            </a:pPr>
            <a:r>
              <a:rPr lang="en-US" sz="2300" dirty="0" err="1" smtClean="0"/>
              <a:t>Skalar</a:t>
            </a:r>
            <a:r>
              <a:rPr lang="en-US" sz="2300" dirty="0" smtClean="0"/>
              <a:t> defied the odds of making the cut despite having no odds.</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52820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a:solidFill>
                  <a:schemeClr val="tx1"/>
                </a:solidFill>
                <a:latin typeface="Times New Roman" pitchFamily="18" charset="0"/>
                <a:cs typeface="Times New Roman" pitchFamily="18" charset="0"/>
              </a:rPr>
              <a:t>Superhero Cont.</a:t>
            </a: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smtClean="0"/>
              <a:t>What started as a wish soon made </a:t>
            </a:r>
            <a:r>
              <a:rPr lang="en-US" sz="2300" dirty="0" err="1" smtClean="0"/>
              <a:t>Skalar</a:t>
            </a:r>
            <a:r>
              <a:rPr lang="en-US" sz="2300" dirty="0" smtClean="0"/>
              <a:t> a small superhero.</a:t>
            </a:r>
          </a:p>
          <a:p>
            <a:pPr>
              <a:lnSpc>
                <a:spcPct val="200000"/>
              </a:lnSpc>
            </a:pPr>
            <a:r>
              <a:rPr lang="en-US" sz="2300" dirty="0" smtClean="0"/>
              <a:t>It was a wish at the finals that their school emerged victorious.</a:t>
            </a:r>
          </a:p>
          <a:p>
            <a:pPr>
              <a:lnSpc>
                <a:spcPct val="200000"/>
              </a:lnSpc>
            </a:pPr>
            <a:r>
              <a:rPr lang="en-US" sz="2300" dirty="0" smtClean="0"/>
              <a:t>The victory at the finals is what informed </a:t>
            </a:r>
            <a:r>
              <a:rPr lang="en-US" sz="2300" dirty="0" err="1" smtClean="0"/>
              <a:t>Skalar</a:t>
            </a:r>
            <a:r>
              <a:rPr lang="en-US" sz="2300" dirty="0" smtClean="0"/>
              <a:t> that she had an ability.</a:t>
            </a:r>
          </a:p>
          <a:p>
            <a:pPr>
              <a:lnSpc>
                <a:spcPct val="200000"/>
              </a:lnSpc>
            </a:pPr>
            <a:endParaRPr lang="en-US" sz="2300" dirty="0" smtClean="0"/>
          </a:p>
          <a:p>
            <a:pPr>
              <a:lnSpc>
                <a:spcPct val="200000"/>
              </a:lnSpc>
            </a:pPr>
            <a:endParaRPr lang="en-US" sz="2300" dirty="0"/>
          </a:p>
          <a:p>
            <a:pPr>
              <a:lnSpc>
                <a:spcPct val="200000"/>
              </a:lnSpc>
            </a:pPr>
            <a:r>
              <a:rPr lang="en-US" sz="2300" dirty="0" smtClean="0"/>
              <a:t>The turning point of this superhero was at the point when her family was to be evicted.</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Image result for a superhero young gal"/>
          <p:cNvPicPr/>
          <p:nvPr/>
        </p:nvPicPr>
        <p:blipFill rotWithShape="1">
          <a:blip r:embed="rId3" cstate="print">
            <a:extLst>
              <a:ext uri="{28A0092B-C50C-407E-A947-70E740481C1C}">
                <a14:useLocalDpi xmlns:a14="http://schemas.microsoft.com/office/drawing/2010/main" val="0"/>
              </a:ext>
            </a:extLst>
          </a:blip>
          <a:srcRect/>
          <a:stretch/>
        </p:blipFill>
        <p:spPr bwMode="auto">
          <a:xfrm>
            <a:off x="2819400" y="2971801"/>
            <a:ext cx="4343400" cy="2667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09484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a:solidFill>
                  <a:schemeClr val="tx1"/>
                </a:solidFill>
                <a:latin typeface="Times New Roman" pitchFamily="18" charset="0"/>
                <a:cs typeface="Times New Roman" pitchFamily="18" charset="0"/>
              </a:rPr>
              <a:t>Superhero Cont.</a:t>
            </a: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err="1" smtClean="0"/>
              <a:t>Skalar</a:t>
            </a:r>
            <a:r>
              <a:rPr lang="en-US" sz="2300" dirty="0" smtClean="0"/>
              <a:t> new that she was the only hope for her parents.</a:t>
            </a:r>
          </a:p>
          <a:p>
            <a:pPr>
              <a:lnSpc>
                <a:spcPct val="200000"/>
              </a:lnSpc>
            </a:pPr>
            <a:r>
              <a:rPr lang="en-US" sz="2300" dirty="0" smtClean="0"/>
              <a:t>Despite being young, she knew that she had a role to play.</a:t>
            </a:r>
          </a:p>
          <a:p>
            <a:pPr>
              <a:lnSpc>
                <a:spcPct val="200000"/>
              </a:lnSpc>
            </a:pPr>
            <a:r>
              <a:rPr lang="en-US" sz="2300" dirty="0" smtClean="0"/>
              <a:t>Their neighbors could not sympathize as they laughed off their predicament.</a:t>
            </a:r>
          </a:p>
          <a:p>
            <a:pPr>
              <a:lnSpc>
                <a:spcPct val="200000"/>
              </a:lnSpc>
            </a:pPr>
            <a:endParaRPr lang="en-US" sz="2300" dirty="0" smtClean="0"/>
          </a:p>
          <a:p>
            <a:pPr>
              <a:lnSpc>
                <a:spcPct val="200000"/>
              </a:lnSpc>
            </a:pPr>
            <a:r>
              <a:rPr lang="en-US" sz="2300" dirty="0" smtClean="0"/>
              <a:t>The opportunity provided a platform for </a:t>
            </a:r>
            <a:r>
              <a:rPr lang="en-US" sz="2300" dirty="0" err="1"/>
              <a:t>S</a:t>
            </a:r>
            <a:r>
              <a:rPr lang="en-US" sz="2300" dirty="0" err="1" smtClean="0"/>
              <a:t>kalar</a:t>
            </a:r>
            <a:r>
              <a:rPr lang="en-US" sz="2300" dirty="0" smtClean="0"/>
              <a:t> to make a wish that could change the fortunes of the family (</a:t>
            </a:r>
            <a:r>
              <a:rPr lang="en-US" sz="2400" dirty="0" err="1" smtClean="0"/>
              <a:t>Arnaudo</a:t>
            </a:r>
            <a:r>
              <a:rPr lang="en-US" sz="2400" dirty="0" smtClean="0"/>
              <a:t> </a:t>
            </a:r>
            <a:r>
              <a:rPr lang="en-US" sz="2400" dirty="0" err="1" smtClean="0"/>
              <a:t>n.p</a:t>
            </a:r>
            <a:r>
              <a:rPr lang="en-US" sz="2400" dirty="0" smtClean="0"/>
              <a:t>)</a:t>
            </a:r>
            <a:endParaRPr lang="en-US" sz="2300" dirty="0" smtClean="0"/>
          </a:p>
          <a:p>
            <a:pPr>
              <a:lnSpc>
                <a:spcPct val="200000"/>
              </a:lnSpc>
            </a:pPr>
            <a:r>
              <a:rPr lang="en-US" sz="2300" dirty="0" smtClean="0"/>
              <a:t>In her wish, </a:t>
            </a:r>
            <a:r>
              <a:rPr lang="en-US" sz="2300" dirty="0" err="1"/>
              <a:t>S</a:t>
            </a:r>
            <a:r>
              <a:rPr lang="en-US" sz="2300" dirty="0" err="1" smtClean="0"/>
              <a:t>kalar</a:t>
            </a:r>
            <a:r>
              <a:rPr lang="en-US" sz="2300" dirty="0" smtClean="0"/>
              <a:t> hope that her family would not be evicted.</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Image result for a superhero young gal"/>
          <p:cNvPicPr/>
          <p:nvPr/>
        </p:nvPicPr>
        <p:blipFill rotWithShape="1">
          <a:blip r:embed="rId3" cstate="print">
            <a:extLst>
              <a:ext uri="{28A0092B-C50C-407E-A947-70E740481C1C}">
                <a14:useLocalDpi xmlns:a14="http://schemas.microsoft.com/office/drawing/2010/main" val="0"/>
              </a:ext>
            </a:extLst>
          </a:blip>
          <a:srcRect t="-1"/>
          <a:stretch/>
        </p:blipFill>
        <p:spPr bwMode="auto">
          <a:xfrm>
            <a:off x="4267200" y="2971800"/>
            <a:ext cx="2514600" cy="199072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21498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a:solidFill>
                  <a:schemeClr val="tx1"/>
                </a:solidFill>
                <a:latin typeface="Times New Roman" pitchFamily="18" charset="0"/>
                <a:cs typeface="Times New Roman" pitchFamily="18" charset="0"/>
              </a:rPr>
              <a:t>Superhero Cont.</a:t>
            </a: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smtClean="0"/>
              <a:t>Her wish was granted when her father received a call from the pensioner.</a:t>
            </a:r>
          </a:p>
          <a:p>
            <a:pPr>
              <a:lnSpc>
                <a:spcPct val="200000"/>
              </a:lnSpc>
            </a:pPr>
            <a:r>
              <a:rPr lang="en-US" sz="2300" dirty="0" smtClean="0"/>
              <a:t>The call informed him that he had been paid for his service with the municipal council </a:t>
            </a:r>
            <a:r>
              <a:rPr lang="en-US" sz="2300" dirty="0"/>
              <a:t>(Gilmore </a:t>
            </a:r>
            <a:r>
              <a:rPr lang="en-US" sz="2300" dirty="0" err="1"/>
              <a:t>n.p</a:t>
            </a:r>
            <a:r>
              <a:rPr lang="en-US" sz="2300" dirty="0"/>
              <a:t>).</a:t>
            </a:r>
            <a:endParaRPr lang="en-US" sz="2300" dirty="0" smtClean="0"/>
          </a:p>
          <a:p>
            <a:pPr>
              <a:lnSpc>
                <a:spcPct val="200000"/>
              </a:lnSpc>
            </a:pPr>
            <a:r>
              <a:rPr lang="en-US" sz="2300" dirty="0" smtClean="0"/>
              <a:t>It is the payment that allowed the family to offset their debts.</a:t>
            </a:r>
          </a:p>
          <a:p>
            <a:pPr>
              <a:lnSpc>
                <a:spcPct val="200000"/>
              </a:lnSpc>
            </a:pPr>
            <a:r>
              <a:rPr lang="en-US" sz="2300" dirty="0" smtClean="0"/>
              <a:t>They were not kicked out but their problems could not end.</a:t>
            </a:r>
          </a:p>
          <a:p>
            <a:pPr>
              <a:lnSpc>
                <a:spcPct val="200000"/>
              </a:lnSpc>
            </a:pPr>
            <a:r>
              <a:rPr lang="en-US" sz="2300" dirty="0" smtClean="0"/>
              <a:t>At school, </a:t>
            </a:r>
            <a:r>
              <a:rPr lang="en-US" sz="2300" dirty="0" err="1" smtClean="0"/>
              <a:t>Skaler</a:t>
            </a:r>
            <a:r>
              <a:rPr lang="en-US" sz="2300" dirty="0" smtClean="0"/>
              <a:t> became an envy of other students something that brought her many enemies.</a:t>
            </a:r>
          </a:p>
          <a:p>
            <a:pPr>
              <a:lnSpc>
                <a:spcPct val="200000"/>
              </a:lnSpc>
            </a:pPr>
            <a:endParaRPr lang="en-US" sz="2300" dirty="0" smtClean="0"/>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00913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a:solidFill>
                  <a:schemeClr val="tx1"/>
                </a:solidFill>
                <a:latin typeface="Times New Roman" pitchFamily="18" charset="0"/>
                <a:cs typeface="Times New Roman" pitchFamily="18" charset="0"/>
              </a:rPr>
              <a:t>Superhero Cont.</a:t>
            </a: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smtClean="0"/>
              <a:t>The enmity could soon be brought to test when she was to battle out for a position at the nationals singing competition.</a:t>
            </a:r>
          </a:p>
          <a:p>
            <a:pPr>
              <a:lnSpc>
                <a:spcPct val="200000"/>
              </a:lnSpc>
            </a:pPr>
            <a:r>
              <a:rPr lang="en-US" sz="2300" dirty="0" err="1" smtClean="0"/>
              <a:t>Skalar</a:t>
            </a:r>
            <a:r>
              <a:rPr lang="en-US" sz="2300" dirty="0" smtClean="0"/>
              <a:t> was battling with a rich girl who could easily be favored.</a:t>
            </a:r>
          </a:p>
          <a:p>
            <a:pPr>
              <a:lnSpc>
                <a:spcPct val="200000"/>
              </a:lnSpc>
            </a:pPr>
            <a:endParaRPr lang="en-US" sz="2300" dirty="0" smtClean="0"/>
          </a:p>
          <a:p>
            <a:pPr>
              <a:lnSpc>
                <a:spcPct val="200000"/>
              </a:lnSpc>
            </a:pPr>
            <a:endParaRPr lang="en-US" sz="2300" dirty="0"/>
          </a:p>
          <a:p>
            <a:pPr>
              <a:lnSpc>
                <a:spcPct val="200000"/>
              </a:lnSpc>
            </a:pPr>
            <a:r>
              <a:rPr lang="en-US" sz="2300" dirty="0" smtClean="0"/>
              <a:t>The day of competition, she emerged victorious after a unanimous decision.</a:t>
            </a:r>
          </a:p>
          <a:p>
            <a:pPr>
              <a:lnSpc>
                <a:spcPct val="200000"/>
              </a:lnSpc>
            </a:pPr>
            <a:r>
              <a:rPr lang="en-US" sz="2300" dirty="0" smtClean="0"/>
              <a:t>The selection made her famous but was faced with more challenges.</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Image result for a superhero young gal"/>
          <p:cNvPicPr/>
          <p:nvPr/>
        </p:nvPicPr>
        <p:blipFill rotWithShape="1">
          <a:blip r:embed="rId3" cstate="print">
            <a:extLst>
              <a:ext uri="{28A0092B-C50C-407E-A947-70E740481C1C}">
                <a14:useLocalDpi xmlns:a14="http://schemas.microsoft.com/office/drawing/2010/main" val="0"/>
              </a:ext>
            </a:extLst>
          </a:blip>
          <a:srcRect/>
          <a:stretch/>
        </p:blipFill>
        <p:spPr bwMode="auto">
          <a:xfrm>
            <a:off x="3657600" y="2971800"/>
            <a:ext cx="2219325" cy="205263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0524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a:solidFill>
                  <a:schemeClr val="tx1"/>
                </a:solidFill>
                <a:latin typeface="Times New Roman" pitchFamily="18" charset="0"/>
                <a:cs typeface="Times New Roman" pitchFamily="18" charset="0"/>
              </a:rPr>
              <a:t>Superhero Cont.</a:t>
            </a: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smtClean="0"/>
              <a:t>At the nationals, the competition was tight as whole the contestants performed beyond expectation.</a:t>
            </a:r>
          </a:p>
          <a:p>
            <a:pPr>
              <a:lnSpc>
                <a:spcPct val="200000"/>
              </a:lnSpc>
            </a:pPr>
            <a:r>
              <a:rPr lang="en-US" sz="2300" dirty="0" smtClean="0"/>
              <a:t>When </a:t>
            </a:r>
            <a:r>
              <a:rPr lang="en-US" sz="2300" dirty="0" err="1" smtClean="0"/>
              <a:t>Skaler’s</a:t>
            </a:r>
            <a:r>
              <a:rPr lang="en-US" sz="2300" dirty="0" smtClean="0"/>
              <a:t> time came, her performance was astonishing!</a:t>
            </a:r>
          </a:p>
          <a:p>
            <a:pPr>
              <a:lnSpc>
                <a:spcPct val="200000"/>
              </a:lnSpc>
            </a:pPr>
            <a:r>
              <a:rPr lang="en-US" sz="2300" dirty="0" smtClean="0"/>
              <a:t>Her voice was captivating and her presentation wowed the entire crowd </a:t>
            </a:r>
            <a:r>
              <a:rPr lang="en-US" sz="2000" dirty="0"/>
              <a:t>(Gilmore </a:t>
            </a:r>
            <a:r>
              <a:rPr lang="en-US" sz="2000" dirty="0" err="1"/>
              <a:t>n.p</a:t>
            </a:r>
            <a:r>
              <a:rPr lang="en-US" sz="2000" dirty="0" smtClean="0"/>
              <a:t>).</a:t>
            </a:r>
          </a:p>
          <a:p>
            <a:pPr>
              <a:lnSpc>
                <a:spcPct val="200000"/>
              </a:lnSpc>
            </a:pPr>
            <a:endParaRPr lang="en-US" sz="2300" dirty="0"/>
          </a:p>
          <a:p>
            <a:pPr>
              <a:lnSpc>
                <a:spcPct val="200000"/>
              </a:lnSpc>
            </a:pPr>
            <a:r>
              <a:rPr lang="en-US" sz="2300" dirty="0" smtClean="0"/>
              <a:t>She quickly became a fan’s favorite since her voice was quite different.</a:t>
            </a:r>
          </a:p>
          <a:p>
            <a:pPr>
              <a:lnSpc>
                <a:spcPct val="200000"/>
              </a:lnSpc>
            </a:pPr>
            <a:r>
              <a:rPr lang="en-US" sz="2300" dirty="0" smtClean="0"/>
              <a:t>It became evident that the good tidings followed her.</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Image result for a superhero young gal"/>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3733800"/>
            <a:ext cx="2286000" cy="1981200"/>
          </a:xfrm>
          <a:prstGeom prst="rect">
            <a:avLst/>
          </a:prstGeom>
          <a:noFill/>
          <a:ln>
            <a:noFill/>
          </a:ln>
        </p:spPr>
      </p:pic>
    </p:spTree>
    <p:extLst>
      <p:ext uri="{BB962C8B-B14F-4D97-AF65-F5344CB8AC3E}">
        <p14:creationId xmlns:p14="http://schemas.microsoft.com/office/powerpoint/2010/main" val="4175019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a:solidFill>
                  <a:schemeClr val="tx1"/>
                </a:solidFill>
                <a:latin typeface="Times New Roman" pitchFamily="18" charset="0"/>
                <a:cs typeface="Times New Roman" pitchFamily="18" charset="0"/>
              </a:rPr>
              <a:t>Superhero Cont.</a:t>
            </a: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err="1" smtClean="0"/>
              <a:t>Skaler</a:t>
            </a:r>
            <a:r>
              <a:rPr lang="en-US" sz="2300" dirty="0" smtClean="0"/>
              <a:t> did an exemplary presentation that touched all the audience,</a:t>
            </a:r>
          </a:p>
          <a:p>
            <a:pPr>
              <a:lnSpc>
                <a:spcPct val="200000"/>
              </a:lnSpc>
            </a:pPr>
            <a:r>
              <a:rPr lang="en-US" sz="2300" dirty="0" smtClean="0"/>
              <a:t>The prowess in her voice and the message of the presentation puzzled even the teachers.</a:t>
            </a:r>
          </a:p>
          <a:p>
            <a:pPr>
              <a:lnSpc>
                <a:spcPct val="200000"/>
              </a:lnSpc>
            </a:pPr>
            <a:r>
              <a:rPr lang="en-US" sz="2300" dirty="0" err="1" smtClean="0"/>
              <a:t>Skaler</a:t>
            </a:r>
            <a:r>
              <a:rPr lang="en-US" sz="2300" dirty="0" smtClean="0"/>
              <a:t> was becoming a superhero who trounced her opponents despite being an unknown figure.</a:t>
            </a:r>
          </a:p>
          <a:p>
            <a:pPr>
              <a:lnSpc>
                <a:spcPct val="200000"/>
              </a:lnSpc>
            </a:pPr>
            <a:r>
              <a:rPr lang="en-US" sz="2300" dirty="0" smtClean="0"/>
              <a:t>Her fame grew as she helped her community and village to receive a grant that could upgrade the village.</a:t>
            </a:r>
          </a:p>
          <a:p>
            <a:pPr>
              <a:lnSpc>
                <a:spcPct val="200000"/>
              </a:lnSpc>
            </a:pPr>
            <a:r>
              <a:rPr lang="en-US" sz="2300" dirty="0" smtClean="0"/>
              <a:t>The life of her parents could soon change.</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34385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a:solidFill>
                  <a:schemeClr val="tx1"/>
                </a:solidFill>
                <a:latin typeface="Times New Roman" pitchFamily="18" charset="0"/>
                <a:cs typeface="Times New Roman" pitchFamily="18" charset="0"/>
              </a:rPr>
              <a:t>Superhero Cont.</a:t>
            </a: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sz="2300" dirty="0" err="1" smtClean="0"/>
              <a:t>Skaler</a:t>
            </a:r>
            <a:r>
              <a:rPr lang="en-US" sz="2300" dirty="0" smtClean="0"/>
              <a:t> was a superhero who used her abilities to change the fortunes of her family and community.</a:t>
            </a:r>
          </a:p>
          <a:p>
            <a:pPr>
              <a:lnSpc>
                <a:spcPct val="200000"/>
              </a:lnSpc>
            </a:pPr>
            <a:r>
              <a:rPr lang="en-US" sz="2300" dirty="0" smtClean="0"/>
              <a:t>Despite receiving enormous opposition, her humility granted her the best wishes (</a:t>
            </a:r>
            <a:r>
              <a:rPr lang="en-US" sz="2400" dirty="0" smtClean="0"/>
              <a:t>Gilmore </a:t>
            </a:r>
            <a:r>
              <a:rPr lang="en-US" sz="2400" dirty="0" err="1" smtClean="0"/>
              <a:t>n.p</a:t>
            </a:r>
            <a:r>
              <a:rPr lang="en-US" sz="2400" dirty="0" smtClean="0"/>
              <a:t>).</a:t>
            </a:r>
            <a:endParaRPr lang="en-US" sz="2300" dirty="0" smtClean="0"/>
          </a:p>
          <a:p>
            <a:pPr>
              <a:lnSpc>
                <a:spcPct val="200000"/>
              </a:lnSpc>
            </a:pPr>
            <a:endParaRPr lang="en-US" sz="2300" dirty="0" smtClean="0"/>
          </a:p>
          <a:p>
            <a:pPr>
              <a:lnSpc>
                <a:spcPct val="200000"/>
              </a:lnSpc>
            </a:pPr>
            <a:endParaRPr lang="en-US" sz="2300" dirty="0"/>
          </a:p>
          <a:p>
            <a:pPr>
              <a:lnSpc>
                <a:spcPct val="200000"/>
              </a:lnSpc>
            </a:pPr>
            <a:r>
              <a:rPr lang="en-US" sz="2300" dirty="0" smtClean="0"/>
              <a:t>Despite being loved and hated in equal measure, she could not stop winning. </a:t>
            </a:r>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descr="Image result for a superhero young gal"/>
          <p:cNvPicPr/>
          <p:nvPr/>
        </p:nvPicPr>
        <p:blipFill rotWithShape="1">
          <a:blip r:embed="rId3" cstate="print">
            <a:extLst>
              <a:ext uri="{28A0092B-C50C-407E-A947-70E740481C1C}">
                <a14:useLocalDpi xmlns:a14="http://schemas.microsoft.com/office/drawing/2010/main" val="0"/>
              </a:ext>
            </a:extLst>
          </a:blip>
          <a:srcRect/>
          <a:stretch/>
        </p:blipFill>
        <p:spPr bwMode="auto">
          <a:xfrm>
            <a:off x="4038600" y="3048000"/>
            <a:ext cx="2971800" cy="25908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25549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44000" cy="838200"/>
          </a:xfrm>
        </p:spPr>
        <p:txBody>
          <a:bodyPr>
            <a:normAutofit/>
          </a:bodyPr>
          <a:lstStyle/>
          <a:p>
            <a:pPr algn="ctr"/>
            <a:r>
              <a:rPr lang="en-US" sz="4000" dirty="0" smtClean="0">
                <a:solidFill>
                  <a:schemeClr val="tx1"/>
                </a:solidFill>
                <a:latin typeface="Times New Roman" pitchFamily="18" charset="0"/>
                <a:cs typeface="Times New Roman" pitchFamily="18" charset="0"/>
              </a:rPr>
              <a:t>Works Cited</a:t>
            </a:r>
            <a:endParaRPr lang="en-US"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0" y="832658"/>
            <a:ext cx="9139844" cy="6025342"/>
          </a:xfrm>
        </p:spPr>
        <p:txBody>
          <a:bodyPr>
            <a:noAutofit/>
          </a:bodyPr>
          <a:lstStyle/>
          <a:p>
            <a:pPr>
              <a:lnSpc>
                <a:spcPct val="200000"/>
              </a:lnSpc>
            </a:pPr>
            <a:r>
              <a:rPr lang="en-US" dirty="0" err="1"/>
              <a:t>Arnaudo</a:t>
            </a:r>
            <a:r>
              <a:rPr lang="en-US" dirty="0"/>
              <a:t>, Marco. </a:t>
            </a:r>
            <a:r>
              <a:rPr lang="en-US" i="1" dirty="0"/>
              <a:t>The Myth of the Superhero</a:t>
            </a:r>
            <a:r>
              <a:rPr lang="en-US" dirty="0"/>
              <a:t>. JHU Press, 2013</a:t>
            </a:r>
            <a:r>
              <a:rPr lang="en-US" dirty="0" smtClean="0"/>
              <a:t>.</a:t>
            </a:r>
          </a:p>
          <a:p>
            <a:pPr>
              <a:lnSpc>
                <a:spcPct val="200000"/>
              </a:lnSpc>
            </a:pPr>
            <a:r>
              <a:rPr lang="en-US" dirty="0" smtClean="0"/>
              <a:t>Gilmore</a:t>
            </a:r>
            <a:r>
              <a:rPr lang="en-US" dirty="0"/>
              <a:t>, James N., and Matthias Stork, eds. </a:t>
            </a:r>
            <a:r>
              <a:rPr lang="en-US" i="1" dirty="0"/>
              <a:t>Superhero Synergies: Comic Book Characters Go Digital</a:t>
            </a:r>
            <a:r>
              <a:rPr lang="en-US" dirty="0"/>
              <a:t>. </a:t>
            </a:r>
            <a:r>
              <a:rPr lang="en-US" dirty="0" err="1"/>
              <a:t>Rowman</a:t>
            </a:r>
            <a:r>
              <a:rPr lang="en-US" dirty="0"/>
              <a:t> &amp; Littlefield, 2014</a:t>
            </a:r>
            <a:r>
              <a:rPr lang="en-US" dirty="0" smtClean="0"/>
              <a:t>.</a:t>
            </a:r>
          </a:p>
          <a:p>
            <a:pPr>
              <a:lnSpc>
                <a:spcPct val="200000"/>
              </a:lnSpc>
            </a:pPr>
            <a:endParaRPr lang="en-US" sz="2300" dirty="0" smtClean="0"/>
          </a:p>
        </p:txBody>
      </p:sp>
      <p:sp>
        <p:nvSpPr>
          <p:cNvPr id="4" name="AutoShape 2" descr="Image result for Images of how globalgiving helps children in povert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889522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1371</Words>
  <Application>Microsoft Office PowerPoint</Application>
  <PresentationFormat>On-screen Show (4:3)</PresentationFormat>
  <Paragraphs>91</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 Mystic River</vt:lpstr>
      <vt:lpstr>Introduction</vt:lpstr>
      <vt:lpstr>Superhero</vt:lpstr>
      <vt:lpstr>Superhero Cont.</vt:lpstr>
      <vt:lpstr>Superhero Cont.</vt:lpstr>
      <vt:lpstr>Superhero Cont.</vt:lpstr>
      <vt:lpstr>Superhero Cont.</vt:lpstr>
      <vt:lpstr>Superhero Cont.</vt:lpstr>
      <vt:lpstr>Superhero Cont.</vt:lpstr>
      <vt:lpstr>Superhero Cont.</vt:lpstr>
      <vt:lpstr>Superhero Cont.</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2018-12-18T21:29:36Z</dcterms:created>
  <dcterms:modified xsi:type="dcterms:W3CDTF">2018-12-18T21:29:54Z</dcterms:modified>
</cp:coreProperties>
</file>